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1DC"/>
          </a:solidFill>
        </a:fill>
      </a:tcStyle>
    </a:wholeTbl>
    <a:band2H>
      <a:tcTxStyle/>
      <a:tcStyle>
        <a:tcBdr/>
        <a:fill>
          <a:solidFill>
            <a:srgbClr val="E7F1EE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8D8"/>
          </a:solidFill>
        </a:fill>
      </a:tcStyle>
    </a:wholeTbl>
    <a:band2H>
      <a:tcTxStyle/>
      <a:tcStyle>
        <a:tcBdr/>
        <a:fill>
          <a:solidFill>
            <a:srgbClr val="FCFB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CCD5"/>
          </a:solidFill>
        </a:fill>
      </a:tcStyle>
    </a:wholeTbl>
    <a:band2H>
      <a:tcTxStyle/>
      <a:tcStyle>
        <a:tcBdr/>
        <a:fill>
          <a:solidFill>
            <a:srgbClr val="E9E7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3" Type="http://schemas.openxmlformats.org/officeDocument/2006/relationships/slide" Target="slides/slide2.xml" /><Relationship Id="rId21" Type="http://schemas.openxmlformats.org/officeDocument/2006/relationships/notesMaster" Target="notesMasters/notesMaster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tableStyles" Target="tableStyle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theme" Target="theme/theme1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viewProps" Target="view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presProps" Target="pres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4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5" name="Texto do título"/>
          <p:cNvSpPr txBox="1">
            <a:spLocks noGrp="1"/>
          </p:cNvSpPr>
          <p:nvPr>
            <p:ph type="title"/>
          </p:nvPr>
        </p:nvSpPr>
        <p:spPr>
          <a:xfrm>
            <a:off x="301752" y="4121458"/>
            <a:ext cx="7772401" cy="4459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106" name="Picture Placeholder 2"/>
          <p:cNvSpPr>
            <a:spLocks noGrp="1"/>
          </p:cNvSpPr>
          <p:nvPr>
            <p:ph type="pic" idx="21"/>
          </p:nvPr>
        </p:nvSpPr>
        <p:spPr>
          <a:xfrm>
            <a:off x="0" y="0"/>
            <a:ext cx="84582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0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1752" y="4572000"/>
            <a:ext cx="7772401" cy="459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0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7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pic>
        <p:nvPicPr>
          <p:cNvPr id="118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2492" y="4125744"/>
            <a:ext cx="722616" cy="492462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7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Texto do título"/>
          <p:cNvSpPr txBox="1">
            <a:spLocks noGrp="1"/>
          </p:cNvSpPr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r>
              <a:t>Texto do título</a:t>
            </a:r>
          </a:p>
        </p:txBody>
      </p:sp>
      <p:sp>
        <p:nvSpPr>
          <p:cNvPr id="129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130" name="IMG_1766.jpeg" descr="IMG_17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237" y="4123321"/>
            <a:ext cx="729725" cy="497307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26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7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Texto do título"/>
          <p:cNvSpPr txBox="1">
            <a:spLocks noGrp="1"/>
          </p:cNvSpPr>
          <p:nvPr>
            <p:ph type="title"/>
          </p:nvPr>
        </p:nvSpPr>
        <p:spPr>
          <a:xfrm>
            <a:off x="722314" y="4114800"/>
            <a:ext cx="7659687" cy="876300"/>
          </a:xfrm>
          <a:prstGeom prst="rect">
            <a:avLst/>
          </a:prstGeom>
        </p:spPr>
        <p:txBody>
          <a:bodyPr anchor="t"/>
          <a:lstStyle>
            <a:lvl1pPr>
              <a:defRPr sz="3600" cap="all"/>
            </a:lvl1pPr>
          </a:lstStyle>
          <a:p>
            <a:r>
              <a:t>Texto do título</a:t>
            </a:r>
          </a:p>
        </p:txBody>
      </p:sp>
      <p:sp>
        <p:nvSpPr>
          <p:cNvPr id="37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722314" y="2889647"/>
            <a:ext cx="6135688" cy="122515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48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457200" y="1152144"/>
            <a:ext cx="3657600" cy="3442716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678180" indent="-266700">
              <a:spcBef>
                <a:spcPts val="600"/>
              </a:spcBef>
              <a:defRPr sz="2800"/>
            </a:lvl2pPr>
            <a:lvl3pPr marL="1097279" indent="-320039">
              <a:spcBef>
                <a:spcPts val="600"/>
              </a:spcBef>
              <a:defRPr sz="2800"/>
            </a:lvl3pPr>
            <a:lvl4pPr marL="1407160" indent="-355600">
              <a:spcBef>
                <a:spcPts val="600"/>
              </a:spcBef>
              <a:defRPr sz="2800"/>
            </a:lvl4pPr>
            <a:lvl5pPr marL="1681479" indent="-355599">
              <a:spcBef>
                <a:spcPts val="600"/>
              </a:spcBef>
              <a:defRPr sz="28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7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8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59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3657600" cy="47982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1pPr>
            <a:lvl2pPr marL="0" indent="4572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2pPr>
            <a:lvl3pPr marL="0" indent="9144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3pPr>
            <a:lvl4pPr marL="0" indent="13716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4pPr>
            <a:lvl5pPr marL="0" indent="182880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0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419600" y="1151334"/>
            <a:ext cx="3657600" cy="47982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400"/>
              </a:spcBef>
              <a:buClrTx/>
              <a:buSzTx/>
              <a:buFontTx/>
              <a:buNone/>
              <a:defRPr sz="2000" b="1">
                <a:solidFill>
                  <a:srgbClr val="008080"/>
                </a:solidFill>
              </a:defRPr>
            </a:pPr>
            <a:endParaRPr/>
          </a:p>
        </p:txBody>
      </p:sp>
      <p:sp>
        <p:nvSpPr>
          <p:cNvPr id="6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9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0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7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0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Texto do título"/>
          <p:cNvSpPr txBox="1">
            <a:spLocks noGrp="1"/>
          </p:cNvSpPr>
          <p:nvPr>
            <p:ph type="title"/>
          </p:nvPr>
        </p:nvSpPr>
        <p:spPr>
          <a:xfrm>
            <a:off x="304800" y="4121658"/>
            <a:ext cx="7772401" cy="445771"/>
          </a:xfrm>
          <a:prstGeom prst="rect">
            <a:avLst/>
          </a:prstGeom>
        </p:spPr>
        <p:txBody>
          <a:bodyPr anchor="b"/>
          <a:lstStyle>
            <a:lvl1pPr algn="ctr">
              <a:defRPr sz="2200" b="1"/>
            </a:lvl1pPr>
          </a:lstStyle>
          <a:p>
            <a:r>
              <a:t>Texto do título</a:t>
            </a:r>
          </a:p>
        </p:txBody>
      </p:sp>
      <p:sp>
        <p:nvSpPr>
          <p:cNvPr id="95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304800" y="4572000"/>
            <a:ext cx="7772401" cy="4572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6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image" Target="../media/image1.jpe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Texto do título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6200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5" name="Nível um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6" name="IMG_1766.jpeg" descr="IMG_1766.jpe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21529" y="4113297"/>
            <a:ext cx="759143" cy="51735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8531787" y="4254961"/>
            <a:ext cx="548641" cy="260698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-100" baseline="0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sz="2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2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 /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 /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 /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 /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11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 /><Relationship Id="rId2" Type="http://schemas.openxmlformats.org/officeDocument/2006/relationships/video" Target="../media/media1.mp4" /><Relationship Id="rId1" Type="http://schemas.microsoft.com/office/2007/relationships/media" Target="../media/media1.mp4" /><Relationship Id="rId4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1503" y="-56862"/>
            <a:ext cx="7721217" cy="2895457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PCE- PLANO DE CRESCIMENTO ESPIRITUAL"/>
          <p:cNvSpPr/>
          <p:nvPr/>
        </p:nvSpPr>
        <p:spPr>
          <a:xfrm>
            <a:off x="60490" y="1098723"/>
            <a:ext cx="5075572" cy="99973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PCE- PLANO DE CRESCIMENTO ESPIRITUAL</a:t>
            </a:r>
          </a:p>
        </p:txBody>
      </p:sp>
      <p:grpSp>
        <p:nvGrpSpPr>
          <p:cNvPr id="144" name="Agrupar"/>
          <p:cNvGrpSpPr/>
          <p:nvPr/>
        </p:nvGrpSpPr>
        <p:grpSpPr>
          <a:xfrm>
            <a:off x="7082797" y="309518"/>
            <a:ext cx="1810884" cy="2162697"/>
            <a:chOff x="0" y="0"/>
            <a:chExt cx="1810883" cy="2162695"/>
          </a:xfrm>
        </p:grpSpPr>
        <p:sp>
          <p:nvSpPr>
            <p:cNvPr id="142" name="3"/>
            <p:cNvSpPr/>
            <p:nvPr/>
          </p:nvSpPr>
          <p:spPr>
            <a:xfrm>
              <a:off x="0" y="351811"/>
              <a:ext cx="1810884" cy="1810885"/>
            </a:xfrm>
            <a:prstGeom prst="roundRect">
              <a:avLst>
                <a:gd name="adj" fmla="val 11069"/>
              </a:avLst>
            </a:prstGeom>
            <a:solidFill>
              <a:schemeClr val="accent1">
                <a:lumOff val="-8431"/>
              </a:schemeClr>
            </a:solidFill>
            <a:ln w="12700" cap="flat">
              <a:solidFill>
                <a:srgbClr val="004D65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13200" b="1">
                  <a:solidFill>
                    <a:srgbClr val="FFFFFF"/>
                  </a:solidFill>
                </a:defRPr>
              </a:lvl1pPr>
            </a:lstStyle>
            <a:p>
              <a:r>
                <a:t>3</a:t>
              </a:r>
            </a:p>
          </p:txBody>
        </p:sp>
        <p:sp>
          <p:nvSpPr>
            <p:cNvPr id="143" name="NÍVEL"/>
            <p:cNvSpPr/>
            <p:nvPr/>
          </p:nvSpPr>
          <p:spPr>
            <a:xfrm>
              <a:off x="165560" y="0"/>
              <a:ext cx="1479765" cy="512297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-293268"/>
                    <a:satOff val="-29419"/>
                    <a:lumOff val="37290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blurRad="190500" dist="12700" dir="5400000" rotWithShape="0">
                <a:srgbClr val="000000">
                  <a:alpha val="7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3400" b="1"/>
              </a:lvl1pPr>
            </a:lstStyle>
            <a:p>
              <a:r>
                <a:t>NÍVEL</a:t>
              </a:r>
            </a:p>
          </p:txBody>
        </p:sp>
      </p:grpSp>
      <p:sp>
        <p:nvSpPr>
          <p:cNvPr id="145" name="Subtitle 2"/>
          <p:cNvSpPr txBox="1"/>
          <p:nvPr/>
        </p:nvSpPr>
        <p:spPr>
          <a:xfrm>
            <a:off x="1423906" y="2966931"/>
            <a:ext cx="6672340" cy="1392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pPr algn="r" defTabSz="722376">
              <a:spcBef>
                <a:spcPts val="400"/>
              </a:spcBef>
              <a:defRPr sz="4424" b="1" i="1">
                <a:solidFill>
                  <a:srgbClr val="006060"/>
                </a:solidFill>
                <a:effectLst>
                  <a:outerShdw blurRad="20066" dist="30099" dir="2700000" rotWithShape="0">
                    <a:srgbClr val="000000">
                      <a:alpha val="52000"/>
                    </a:srgbClr>
                  </a:outerShdw>
                </a:effectLst>
              </a:defRPr>
            </a:pPr>
            <a:r>
              <a:t>TENHA UMA </a:t>
            </a:r>
          </a:p>
          <a:p>
            <a:pPr algn="r" defTabSz="722376">
              <a:spcBef>
                <a:spcPts val="400"/>
              </a:spcBef>
              <a:defRPr sz="4424" b="1" i="1">
                <a:solidFill>
                  <a:srgbClr val="006060"/>
                </a:solidFill>
                <a:effectLst>
                  <a:outerShdw blurRad="20066" dist="30099" dir="2700000" rotWithShape="0">
                    <a:srgbClr val="000000">
                      <a:alpha val="52000"/>
                    </a:srgbClr>
                  </a:outerShdw>
                </a:effectLst>
              </a:defRPr>
            </a:pPr>
            <a:r>
              <a:t>VIDA CONTAGIANTE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extBox 1"/>
          <p:cNvSpPr txBox="1"/>
          <p:nvPr/>
        </p:nvSpPr>
        <p:spPr>
          <a:xfrm>
            <a:off x="490225" y="514627"/>
            <a:ext cx="7507406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000"/>
            </a:lvl1pPr>
          </a:lstStyle>
          <a:p>
            <a:r>
              <a:t>A consolidação tem um</a:t>
            </a:r>
          </a:p>
        </p:txBody>
      </p:sp>
      <p:sp>
        <p:nvSpPr>
          <p:cNvPr id="177" name="TextBox 4"/>
          <p:cNvSpPr txBox="1"/>
          <p:nvPr/>
        </p:nvSpPr>
        <p:spPr>
          <a:xfrm>
            <a:off x="785664" y="1530705"/>
            <a:ext cx="6916527" cy="1547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1500" b="1">
                <a:solidFill>
                  <a:srgbClr val="006060"/>
                </a:solidFill>
              </a:defRPr>
            </a:lvl1pPr>
          </a:lstStyle>
          <a:p>
            <a:r>
              <a:t>“Timing”</a:t>
            </a:r>
          </a:p>
        </p:txBody>
      </p:sp>
      <p:sp>
        <p:nvSpPr>
          <p:cNvPr id="178" name="TextBox 5"/>
          <p:cNvSpPr txBox="1"/>
          <p:nvPr/>
        </p:nvSpPr>
        <p:spPr>
          <a:xfrm rot="5400000">
            <a:off x="7535148" y="1163713"/>
            <a:ext cx="2542541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Revisando…</a:t>
            </a:r>
          </a:p>
        </p:txBody>
      </p:sp>
      <p:sp>
        <p:nvSpPr>
          <p:cNvPr id="179" name="TextBox 6"/>
          <p:cNvSpPr txBox="1"/>
          <p:nvPr/>
        </p:nvSpPr>
        <p:spPr>
          <a:xfrm>
            <a:off x="521982" y="4080535"/>
            <a:ext cx="7719050" cy="444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800" b="1"/>
            </a:lvl1pPr>
          </a:lstStyle>
          <a:p>
            <a:r>
              <a:t>Como fazer contato com o novo convertido?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 animBg="1" advAuto="0"/>
      <p:bldP spid="179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Box 4"/>
          <p:cNvSpPr txBox="1"/>
          <p:nvPr/>
        </p:nvSpPr>
        <p:spPr>
          <a:xfrm rot="5400000">
            <a:off x="7975277" y="846617"/>
            <a:ext cx="1662279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Contato</a:t>
            </a:r>
          </a:p>
        </p:txBody>
      </p:sp>
      <p:sp>
        <p:nvSpPr>
          <p:cNvPr id="182" name="TextBox 5"/>
          <p:cNvSpPr txBox="1"/>
          <p:nvPr/>
        </p:nvSpPr>
        <p:spPr>
          <a:xfrm>
            <a:off x="386668" y="572571"/>
            <a:ext cx="3494030" cy="1455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b="1">
                <a:solidFill>
                  <a:srgbClr val="006060"/>
                </a:solidFill>
              </a:defRPr>
            </a:pPr>
            <a:r>
              <a:t>Dando um</a:t>
            </a:r>
          </a:p>
          <a:p>
            <a:pPr algn="ctr">
              <a:defRPr sz="4800" b="1">
                <a:solidFill>
                  <a:srgbClr val="006060"/>
                </a:solidFill>
              </a:defRPr>
            </a:pPr>
            <a:r>
              <a:t>Telefonema</a:t>
            </a:r>
          </a:p>
        </p:txBody>
      </p:sp>
      <p:sp>
        <p:nvSpPr>
          <p:cNvPr id="183" name="TextBox 6"/>
          <p:cNvSpPr txBox="1"/>
          <p:nvPr/>
        </p:nvSpPr>
        <p:spPr>
          <a:xfrm>
            <a:off x="4744887" y="572571"/>
            <a:ext cx="3316226" cy="1455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b="1">
                <a:solidFill>
                  <a:srgbClr val="10475C"/>
                </a:solidFill>
              </a:defRPr>
            </a:pPr>
            <a:r>
              <a:t>Visita</a:t>
            </a:r>
          </a:p>
          <a:p>
            <a:pPr algn="ctr">
              <a:defRPr sz="4800" b="1">
                <a:solidFill>
                  <a:srgbClr val="10475C"/>
                </a:solidFill>
              </a:defRPr>
            </a:pPr>
            <a:r>
              <a:t>ou Encontro</a:t>
            </a:r>
          </a:p>
        </p:txBody>
      </p:sp>
      <p:pic>
        <p:nvPicPr>
          <p:cNvPr id="184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66" y="2433148"/>
            <a:ext cx="4085168" cy="2710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673" y="2433148"/>
            <a:ext cx="4065529" cy="27103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 animBg="1" advAuto="0"/>
      <p:bldP spid="183" grpId="0" animBg="1" advAuto="0"/>
      <p:bldP spid="184" grpId="0" animBg="1" advAuto="0"/>
      <p:bldP spid="185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Box 9"/>
          <p:cNvSpPr txBox="1"/>
          <p:nvPr/>
        </p:nvSpPr>
        <p:spPr>
          <a:xfrm rot="5400000">
            <a:off x="7637360" y="1164077"/>
            <a:ext cx="2338122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Telefonema</a:t>
            </a:r>
          </a:p>
        </p:txBody>
      </p:sp>
      <p:sp>
        <p:nvSpPr>
          <p:cNvPr id="188" name="TextBox 10"/>
          <p:cNvSpPr txBox="1"/>
          <p:nvPr/>
        </p:nvSpPr>
        <p:spPr>
          <a:xfrm>
            <a:off x="431269" y="183367"/>
            <a:ext cx="7653534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 b="1">
                <a:solidFill>
                  <a:srgbClr val="006060"/>
                </a:solidFill>
              </a:defRPr>
            </a:lvl1pPr>
          </a:lstStyle>
          <a:p>
            <a:r>
              <a:t>Propósitos</a:t>
            </a:r>
          </a:p>
        </p:txBody>
      </p:sp>
      <p:sp>
        <p:nvSpPr>
          <p:cNvPr id="189" name="Rectangle 12"/>
          <p:cNvSpPr txBox="1"/>
          <p:nvPr/>
        </p:nvSpPr>
        <p:spPr>
          <a:xfrm>
            <a:off x="420687" y="1429701"/>
            <a:ext cx="4049284" cy="34307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Mostrar interesse pela pessoa</a:t>
            </a:r>
          </a:p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Ganhar a confiança do decidido</a:t>
            </a:r>
          </a:p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Deixar a porta aberta para a visita</a:t>
            </a:r>
          </a:p>
        </p:txBody>
      </p:sp>
      <p:pic>
        <p:nvPicPr>
          <p:cNvPr id="190" name="Picture 13" descr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814" y="63500"/>
            <a:ext cx="3365501" cy="508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extBox 9"/>
          <p:cNvSpPr txBox="1"/>
          <p:nvPr/>
        </p:nvSpPr>
        <p:spPr>
          <a:xfrm rot="5400000">
            <a:off x="7637360" y="1164077"/>
            <a:ext cx="2338122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Telefonema</a:t>
            </a:r>
          </a:p>
        </p:txBody>
      </p:sp>
      <p:sp>
        <p:nvSpPr>
          <p:cNvPr id="193" name="TextBox 10"/>
          <p:cNvSpPr txBox="1"/>
          <p:nvPr/>
        </p:nvSpPr>
        <p:spPr>
          <a:xfrm>
            <a:off x="431269" y="183367"/>
            <a:ext cx="7653534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 b="1">
                <a:solidFill>
                  <a:srgbClr val="006060"/>
                </a:solidFill>
              </a:defRPr>
            </a:lvl1pPr>
          </a:lstStyle>
          <a:p>
            <a:r>
              <a:t>Como preparar</a:t>
            </a:r>
          </a:p>
        </p:txBody>
      </p:sp>
      <p:sp>
        <p:nvSpPr>
          <p:cNvPr id="194" name="Rectangle 12"/>
          <p:cNvSpPr txBox="1"/>
          <p:nvPr/>
        </p:nvSpPr>
        <p:spPr>
          <a:xfrm>
            <a:off x="420687" y="1429701"/>
            <a:ext cx="4049284" cy="2935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Ore pelo novo convertido</a:t>
            </a:r>
          </a:p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Busque o local apropriado</a:t>
            </a:r>
          </a:p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Planeje o tempo</a:t>
            </a:r>
          </a:p>
        </p:txBody>
      </p:sp>
      <p:pic>
        <p:nvPicPr>
          <p:cNvPr id="19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0694" y="1280787"/>
            <a:ext cx="3645708" cy="38627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Picture 1" descr="Picture 1"/>
          <p:cNvPicPr>
            <a:picLocks noChangeAspect="1"/>
          </p:cNvPicPr>
          <p:nvPr/>
        </p:nvPicPr>
        <p:blipFill>
          <a:blip r:embed="rId2"/>
          <a:srcRect r="5343"/>
          <a:stretch>
            <a:fillRect/>
          </a:stretch>
        </p:blipFill>
        <p:spPr>
          <a:xfrm>
            <a:off x="2676258" y="1682390"/>
            <a:ext cx="5769061" cy="346111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TextBox 9"/>
          <p:cNvSpPr txBox="1"/>
          <p:nvPr/>
        </p:nvSpPr>
        <p:spPr>
          <a:xfrm rot="5400000">
            <a:off x="7637360" y="1164077"/>
            <a:ext cx="2338122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Telefonema</a:t>
            </a:r>
          </a:p>
        </p:txBody>
      </p:sp>
      <p:sp>
        <p:nvSpPr>
          <p:cNvPr id="199" name="TextBox 10"/>
          <p:cNvSpPr txBox="1"/>
          <p:nvPr/>
        </p:nvSpPr>
        <p:spPr>
          <a:xfrm>
            <a:off x="431269" y="183367"/>
            <a:ext cx="7653534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 b="1">
                <a:solidFill>
                  <a:srgbClr val="006060"/>
                </a:solidFill>
              </a:defRPr>
            </a:lvl1pPr>
          </a:lstStyle>
          <a:p>
            <a:r>
              <a:t>Como realizar</a:t>
            </a:r>
          </a:p>
        </p:txBody>
      </p:sp>
      <p:sp>
        <p:nvSpPr>
          <p:cNvPr id="200" name="Rectangle 12"/>
          <p:cNvSpPr txBox="1"/>
          <p:nvPr/>
        </p:nvSpPr>
        <p:spPr>
          <a:xfrm>
            <a:off x="420686" y="1429701"/>
            <a:ext cx="6176867" cy="3392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Saúde a pessoa</a:t>
            </a:r>
          </a:p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Avalie a condição</a:t>
            </a:r>
          </a:p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Acerte a visita</a:t>
            </a:r>
          </a:p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Ore por ela</a:t>
            </a:r>
          </a:p>
          <a:p>
            <a:pPr marL="342900" indent="-342900">
              <a:spcBef>
                <a:spcPts val="18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Mostre-se amável e agradável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Box 9"/>
          <p:cNvSpPr txBox="1"/>
          <p:nvPr/>
        </p:nvSpPr>
        <p:spPr>
          <a:xfrm rot="5400000">
            <a:off x="7637360" y="1164077"/>
            <a:ext cx="2338122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Telefonema</a:t>
            </a:r>
          </a:p>
        </p:txBody>
      </p:sp>
      <p:sp>
        <p:nvSpPr>
          <p:cNvPr id="203" name="TextBox 10"/>
          <p:cNvSpPr txBox="1"/>
          <p:nvPr/>
        </p:nvSpPr>
        <p:spPr>
          <a:xfrm>
            <a:off x="431269" y="183367"/>
            <a:ext cx="7653534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 b="1">
                <a:solidFill>
                  <a:srgbClr val="006060"/>
                </a:solidFill>
              </a:defRPr>
            </a:lvl1pPr>
          </a:lstStyle>
          <a:p>
            <a:r>
              <a:t>Exemplo</a:t>
            </a:r>
          </a:p>
        </p:txBody>
      </p:sp>
      <p:graphicFrame>
        <p:nvGraphicFramePr>
          <p:cNvPr id="204" name="Table 2"/>
          <p:cNvGraphicFramePr/>
          <p:nvPr/>
        </p:nvGraphicFramePr>
        <p:xfrm>
          <a:off x="407268" y="1887458"/>
          <a:ext cx="7723256" cy="741681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789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2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4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9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35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71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72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>
                          <a:solidFill>
                            <a:srgbClr val="FFFFFF"/>
                          </a:solidFill>
                        </a:rPr>
                        <a:t>Nome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>
                          <a:solidFill>
                            <a:srgbClr val="FFFFFF"/>
                          </a:solidFill>
                        </a:rPr>
                        <a:t>Nascimento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>
                          <a:solidFill>
                            <a:srgbClr val="FFFFFF"/>
                          </a:solidFill>
                        </a:rPr>
                        <a:t>Decisão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>
                          <a:solidFill>
                            <a:srgbClr val="FFFFFF"/>
                          </a:solidFill>
                        </a:rPr>
                        <a:t>Evento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>
                          <a:solidFill>
                            <a:srgbClr val="FFFFFF"/>
                          </a:solidFill>
                        </a:rPr>
                        <a:t>Bairro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>
                          <a:solidFill>
                            <a:srgbClr val="FFFFFF"/>
                          </a:solidFill>
                        </a:rPr>
                        <a:t>Telefone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400" b="1">
                          <a:solidFill>
                            <a:srgbClr val="FFFFFF"/>
                          </a:solidFill>
                        </a:rPr>
                        <a:t>Líder</a:t>
                      </a: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t>Maria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r>
                        <a:t>01/01/1975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r>
                        <a:t>20/07/2014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r>
                        <a:t>Culto IBC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r>
                        <a:t>Palmares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r>
                        <a:t>9999-9999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r>
                        <a:t>José</a:t>
                      </a: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" name="TextBox 6"/>
          <p:cNvSpPr txBox="1"/>
          <p:nvPr/>
        </p:nvSpPr>
        <p:spPr>
          <a:xfrm>
            <a:off x="583669" y="3244675"/>
            <a:ext cx="7653534" cy="111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8000" b="1">
                <a:solidFill>
                  <a:srgbClr val="10475C"/>
                </a:solidFill>
              </a:defRPr>
            </a:lvl1pPr>
          </a:lstStyle>
          <a:p>
            <a:r>
              <a:t>Teatro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Box 9"/>
          <p:cNvSpPr txBox="1"/>
          <p:nvPr/>
        </p:nvSpPr>
        <p:spPr>
          <a:xfrm rot="5400000">
            <a:off x="7154967" y="1473200"/>
            <a:ext cx="3302915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Visita / Encontro</a:t>
            </a:r>
          </a:p>
        </p:txBody>
      </p:sp>
      <p:sp>
        <p:nvSpPr>
          <p:cNvPr id="208" name="TextBox 10"/>
          <p:cNvSpPr txBox="1"/>
          <p:nvPr/>
        </p:nvSpPr>
        <p:spPr>
          <a:xfrm>
            <a:off x="431269" y="166590"/>
            <a:ext cx="7653534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 b="1">
                <a:solidFill>
                  <a:srgbClr val="006060"/>
                </a:solidFill>
              </a:defRPr>
            </a:lvl1pPr>
          </a:lstStyle>
          <a:p>
            <a:r>
              <a:t>Propósitos</a:t>
            </a:r>
          </a:p>
        </p:txBody>
      </p:sp>
      <p:sp>
        <p:nvSpPr>
          <p:cNvPr id="209" name="Rectangle 12"/>
          <p:cNvSpPr txBox="1"/>
          <p:nvPr/>
        </p:nvSpPr>
        <p:spPr>
          <a:xfrm>
            <a:off x="420687" y="1310306"/>
            <a:ext cx="4027573" cy="35831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spcBef>
                <a:spcPts val="24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Conhecer a impressão da pessoa</a:t>
            </a:r>
          </a:p>
          <a:p>
            <a:pPr marL="342900" indent="-342900">
              <a:spcBef>
                <a:spcPts val="24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Descobrir suas necessidades e ministrar a ela</a:t>
            </a:r>
          </a:p>
          <a:p>
            <a:pPr marL="342900" indent="-342900">
              <a:spcBef>
                <a:spcPts val="24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Integrar a pessoa</a:t>
            </a:r>
          </a:p>
        </p:txBody>
      </p:sp>
      <p:pic>
        <p:nvPicPr>
          <p:cNvPr id="210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6109" y="2485594"/>
            <a:ext cx="3836153" cy="26579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Box 9"/>
          <p:cNvSpPr txBox="1"/>
          <p:nvPr/>
        </p:nvSpPr>
        <p:spPr>
          <a:xfrm rot="5400000">
            <a:off x="7154967" y="1473200"/>
            <a:ext cx="3302915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Visita / Encontro</a:t>
            </a:r>
          </a:p>
        </p:txBody>
      </p:sp>
      <p:sp>
        <p:nvSpPr>
          <p:cNvPr id="213" name="TextBox 10"/>
          <p:cNvSpPr txBox="1"/>
          <p:nvPr/>
        </p:nvSpPr>
        <p:spPr>
          <a:xfrm>
            <a:off x="431269" y="166590"/>
            <a:ext cx="7653534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 b="1">
                <a:solidFill>
                  <a:srgbClr val="006060"/>
                </a:solidFill>
              </a:defRPr>
            </a:lvl1pPr>
          </a:lstStyle>
          <a:p>
            <a:r>
              <a:t>Como preparar</a:t>
            </a:r>
          </a:p>
        </p:txBody>
      </p:sp>
      <p:sp>
        <p:nvSpPr>
          <p:cNvPr id="214" name="Rectangle 12"/>
          <p:cNvSpPr txBox="1"/>
          <p:nvPr/>
        </p:nvSpPr>
        <p:spPr>
          <a:xfrm>
            <a:off x="355556" y="1559950"/>
            <a:ext cx="4179544" cy="33601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3000"/>
            </a:pPr>
            <a:r>
              <a:t>Faça contato</a:t>
            </a:r>
          </a:p>
          <a:p>
            <a:pPr marL="342900" indent="-342900"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3000"/>
            </a:pPr>
            <a:r>
              <a:t>Marque o dia e horário</a:t>
            </a:r>
          </a:p>
          <a:p>
            <a:pPr marL="342900" indent="-342900"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3000"/>
            </a:pPr>
            <a:r>
              <a:t>Ore e prepare a mensagem</a:t>
            </a:r>
          </a:p>
          <a:p>
            <a:pPr marL="342900" indent="-342900"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3000"/>
            </a:pPr>
            <a:r>
              <a:t>Busque um companheiro de visita</a:t>
            </a:r>
          </a:p>
        </p:txBody>
      </p:sp>
      <p:pic>
        <p:nvPicPr>
          <p:cNvPr id="215" name="Picture 2" descr="Picture 2"/>
          <p:cNvPicPr>
            <a:picLocks noChangeAspect="1"/>
          </p:cNvPicPr>
          <p:nvPr/>
        </p:nvPicPr>
        <p:blipFill>
          <a:blip r:embed="rId2"/>
          <a:srcRect r="28144"/>
          <a:stretch>
            <a:fillRect/>
          </a:stretch>
        </p:blipFill>
        <p:spPr>
          <a:xfrm>
            <a:off x="4886666" y="1842503"/>
            <a:ext cx="3374005" cy="31303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TextBox 9"/>
          <p:cNvSpPr txBox="1"/>
          <p:nvPr/>
        </p:nvSpPr>
        <p:spPr>
          <a:xfrm rot="5400000">
            <a:off x="7154967" y="1473200"/>
            <a:ext cx="3302915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Visita / Encontro</a:t>
            </a:r>
          </a:p>
        </p:txBody>
      </p:sp>
      <p:sp>
        <p:nvSpPr>
          <p:cNvPr id="218" name="TextBox 10"/>
          <p:cNvSpPr txBox="1"/>
          <p:nvPr/>
        </p:nvSpPr>
        <p:spPr>
          <a:xfrm>
            <a:off x="431269" y="166590"/>
            <a:ext cx="7653534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800" b="1">
                <a:solidFill>
                  <a:srgbClr val="006060"/>
                </a:solidFill>
              </a:defRPr>
            </a:lvl1pPr>
          </a:lstStyle>
          <a:p>
            <a:r>
              <a:t>Assegure o sucesso</a:t>
            </a:r>
          </a:p>
        </p:txBody>
      </p:sp>
      <p:sp>
        <p:nvSpPr>
          <p:cNvPr id="219" name="Rectangle 12"/>
          <p:cNvSpPr txBox="1"/>
          <p:nvPr/>
        </p:nvSpPr>
        <p:spPr>
          <a:xfrm>
            <a:off x="355557" y="1360736"/>
            <a:ext cx="3843037" cy="3492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2800"/>
            </a:pPr>
            <a:r>
              <a:t>Cuide da aparência pessoal</a:t>
            </a:r>
          </a:p>
          <a:p>
            <a:pPr marL="342900" indent="-342900"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2800"/>
            </a:pPr>
            <a:r>
              <a:t>Entre no local com naturalidade</a:t>
            </a:r>
          </a:p>
          <a:p>
            <a:pPr marL="342900" indent="-342900"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2800"/>
            </a:pPr>
            <a:r>
              <a:t>Fale e escute</a:t>
            </a:r>
          </a:p>
          <a:p>
            <a:pPr marL="342900" indent="-342900"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2800"/>
            </a:pPr>
            <a:r>
              <a:t>Tome apenas o tempo combinado</a:t>
            </a:r>
          </a:p>
        </p:txBody>
      </p:sp>
      <p:pic>
        <p:nvPicPr>
          <p:cNvPr id="220" name="Picture 1" descr="Picture 1"/>
          <p:cNvPicPr>
            <a:picLocks noChangeAspect="1"/>
          </p:cNvPicPr>
          <p:nvPr/>
        </p:nvPicPr>
        <p:blipFill>
          <a:blip r:embed="rId2"/>
          <a:srcRect l="7896"/>
          <a:stretch>
            <a:fillRect/>
          </a:stretch>
        </p:blipFill>
        <p:spPr>
          <a:xfrm>
            <a:off x="4396283" y="2192533"/>
            <a:ext cx="4005615" cy="28993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Rectangle 12"/>
          <p:cNvSpPr txBox="1"/>
          <p:nvPr/>
        </p:nvSpPr>
        <p:spPr>
          <a:xfrm>
            <a:off x="284530" y="1502612"/>
            <a:ext cx="5173247" cy="2926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lnSpc>
                <a:spcPct val="140000"/>
              </a:lnSpc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Telefonema ou fonovisita;</a:t>
            </a:r>
          </a:p>
          <a:p>
            <a:pPr marL="342900" indent="-342900">
              <a:lnSpc>
                <a:spcPct val="140000"/>
              </a:lnSpc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Primeiro encontro</a:t>
            </a:r>
          </a:p>
          <a:p>
            <a:pPr marL="342900" indent="-342900">
              <a:lnSpc>
                <a:spcPct val="140000"/>
              </a:lnSpc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Segundo encontro </a:t>
            </a:r>
          </a:p>
          <a:p>
            <a:pPr marL="342900" indent="-342900">
              <a:lnSpc>
                <a:spcPct val="140000"/>
              </a:lnSpc>
              <a:spcBef>
                <a:spcPts val="1200"/>
              </a:spcBef>
              <a:buClr>
                <a:srgbClr val="006060"/>
              </a:buClr>
              <a:buSzPct val="100000"/>
              <a:buAutoNum type="arabicPeriod"/>
              <a:defRPr sz="3200"/>
            </a:pPr>
            <a:r>
              <a:t>Terceiro encontro</a:t>
            </a:r>
          </a:p>
        </p:txBody>
      </p:sp>
      <p:pic>
        <p:nvPicPr>
          <p:cNvPr id="223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27"/>
            <a:ext cx="8465709" cy="13785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Picture 3" descr="Picture 3"/>
          <p:cNvPicPr>
            <a:picLocks noChangeAspect="1"/>
          </p:cNvPicPr>
          <p:nvPr/>
        </p:nvPicPr>
        <p:blipFill>
          <a:blip r:embed="rId3"/>
          <a:srcRect l="10250" t="11289" r="4278"/>
          <a:stretch>
            <a:fillRect/>
          </a:stretch>
        </p:blipFill>
        <p:spPr>
          <a:xfrm>
            <a:off x="4783685" y="2594136"/>
            <a:ext cx="3606039" cy="2495091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MANUAL DA CONSOLIDAÇÃO"/>
          <p:cNvSpPr/>
          <p:nvPr/>
        </p:nvSpPr>
        <p:spPr>
          <a:xfrm>
            <a:off x="141415" y="74636"/>
            <a:ext cx="8295907" cy="1238574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4300" b="1"/>
            </a:lvl1pPr>
          </a:lstStyle>
          <a:p>
            <a:r>
              <a:t>MANUAL DA CONSOLIDAÇÃO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10" descr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PCE"/>
          <p:cNvSpPr/>
          <p:nvPr/>
        </p:nvSpPr>
        <p:spPr>
          <a:xfrm>
            <a:off x="1395506" y="610504"/>
            <a:ext cx="2514376" cy="868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76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PCE</a:t>
            </a:r>
          </a:p>
        </p:txBody>
      </p:sp>
      <p:sp>
        <p:nvSpPr>
          <p:cNvPr id="149" name="Plano de Crescimento Espiritual"/>
          <p:cNvSpPr/>
          <p:nvPr/>
        </p:nvSpPr>
        <p:spPr>
          <a:xfrm>
            <a:off x="3884857" y="605270"/>
            <a:ext cx="5166367" cy="8791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blurRad="50800" dist="25400" rotWithShape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>
            <a:lvl1pPr algn="ctr">
              <a:defRPr sz="2900" b="1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r>
              <a:t>Plano de Crescimento Espiritual</a:t>
            </a:r>
          </a:p>
        </p:txBody>
      </p:sp>
      <p:pic>
        <p:nvPicPr>
          <p:cNvPr id="150" name="IMG_1766.jpeg" descr="IMG_176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563" y="2882422"/>
            <a:ext cx="721075" cy="491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icture 7" descr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TextBox 3"/>
          <p:cNvSpPr txBox="1"/>
          <p:nvPr/>
        </p:nvSpPr>
        <p:spPr>
          <a:xfrm>
            <a:off x="3214220" y="109111"/>
            <a:ext cx="5796789" cy="1130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28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 GRANDE COMISSÃO</a:t>
            </a:r>
          </a:p>
          <a:p>
            <a:pPr algn="r">
              <a:defRPr sz="4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FAZENDO DISCÍPULOS</a:t>
            </a:r>
          </a:p>
        </p:txBody>
      </p:sp>
      <p:sp>
        <p:nvSpPr>
          <p:cNvPr id="154" name="TextBox 6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1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1" descr="Picture 1"/>
          <p:cNvPicPr>
            <a:picLocks noChangeAspect="1"/>
          </p:cNvPicPr>
          <p:nvPr/>
        </p:nvPicPr>
        <p:blipFill>
          <a:blip r:embed="rId2"/>
          <a:srcRect b="1336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TextBox 2"/>
          <p:cNvSpPr txBox="1"/>
          <p:nvPr/>
        </p:nvSpPr>
        <p:spPr>
          <a:xfrm>
            <a:off x="5998518" y="109112"/>
            <a:ext cx="3012491" cy="1734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40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Evangelismo</a:t>
            </a:r>
          </a:p>
          <a:p>
            <a:pPr algn="r">
              <a:defRPr sz="54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INDO</a:t>
            </a:r>
          </a:p>
          <a:p>
            <a:pPr algn="r">
              <a:defRPr sz="2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(parte 2)</a:t>
            </a:r>
          </a:p>
        </p:txBody>
      </p:sp>
      <p:sp>
        <p:nvSpPr>
          <p:cNvPr id="158" name="TextBox 3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2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5" descr="Picture 5"/>
          <p:cNvPicPr>
            <a:picLocks noChangeAspect="1"/>
          </p:cNvPicPr>
          <p:nvPr/>
        </p:nvPicPr>
        <p:blipFill>
          <a:blip r:embed="rId2"/>
          <a:srcRect l="21875" r="932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Box 2"/>
          <p:cNvSpPr txBox="1"/>
          <p:nvPr/>
        </p:nvSpPr>
        <p:spPr>
          <a:xfrm>
            <a:off x="5998518" y="109112"/>
            <a:ext cx="3012491" cy="1734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40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Evangelismo</a:t>
            </a:r>
          </a:p>
          <a:p>
            <a:pPr algn="r">
              <a:defRPr sz="54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INDO</a:t>
            </a:r>
          </a:p>
          <a:p>
            <a:pPr algn="r">
              <a:defRPr sz="2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(parte 2)</a:t>
            </a:r>
          </a:p>
        </p:txBody>
      </p:sp>
      <p:sp>
        <p:nvSpPr>
          <p:cNvPr id="162" name="TextBox 3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3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1" descr="Picture 1"/>
          <p:cNvPicPr>
            <a:picLocks noChangeAspect="1"/>
          </p:cNvPicPr>
          <p:nvPr/>
        </p:nvPicPr>
        <p:blipFill>
          <a:blip r:embed="rId2"/>
          <a:srcRect b="13113"/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TextBox 2"/>
          <p:cNvSpPr txBox="1"/>
          <p:nvPr/>
        </p:nvSpPr>
        <p:spPr>
          <a:xfrm>
            <a:off x="98111" y="33771"/>
            <a:ext cx="3380778" cy="1734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0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Consolidação</a:t>
            </a:r>
          </a:p>
          <a:p>
            <a:pPr>
              <a:defRPr sz="54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Batizando</a:t>
            </a:r>
          </a:p>
          <a:p>
            <a:pPr>
              <a:defRPr sz="2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(parte 1)</a:t>
            </a:r>
          </a:p>
        </p:txBody>
      </p:sp>
      <p:sp>
        <p:nvSpPr>
          <p:cNvPr id="166" name="TextBox 3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4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4" descr="Picture 4"/>
          <p:cNvPicPr>
            <a:picLocks noChangeAspect="1"/>
          </p:cNvPicPr>
          <p:nvPr/>
        </p:nvPicPr>
        <p:blipFill>
          <a:blip r:embed="rId2"/>
          <a:srcRect t="210"/>
          <a:stretch>
            <a:fillRect/>
          </a:stretch>
        </p:blipFill>
        <p:spPr>
          <a:xfrm>
            <a:off x="0" y="-6762"/>
            <a:ext cx="9144000" cy="5149024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extBox 2"/>
          <p:cNvSpPr txBox="1"/>
          <p:nvPr/>
        </p:nvSpPr>
        <p:spPr>
          <a:xfrm>
            <a:off x="5639706" y="33771"/>
            <a:ext cx="3380778" cy="1734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4000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Consolidação</a:t>
            </a:r>
          </a:p>
          <a:p>
            <a:pPr algn="r">
              <a:defRPr sz="54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Batizando</a:t>
            </a:r>
          </a:p>
          <a:p>
            <a:pPr algn="r">
              <a:defRPr sz="2000" b="1">
                <a:solidFill>
                  <a:srgbClr val="FFFFFF"/>
                </a:solidFill>
                <a:effectLst>
                  <a:outerShdw blurRad="76200" dist="38100" dir="5400000" rotWithShape="0">
                    <a:srgbClr val="000000">
                      <a:alpha val="9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(parte 2)</a:t>
            </a:r>
          </a:p>
        </p:txBody>
      </p:sp>
      <p:sp>
        <p:nvSpPr>
          <p:cNvPr id="170" name="TextBox 3"/>
          <p:cNvSpPr txBox="1"/>
          <p:nvPr/>
        </p:nvSpPr>
        <p:spPr>
          <a:xfrm>
            <a:off x="116963" y="4508191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t>AULA 5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" name="Content Placeholder 3"/>
          <p:cNvGraphicFramePr/>
          <p:nvPr/>
        </p:nvGraphicFramePr>
        <p:xfrm>
          <a:off x="457200" y="350838"/>
          <a:ext cx="7619998" cy="4364302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572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5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3657"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>
                          <a:solidFill>
                            <a:srgbClr val="FFFFFF"/>
                          </a:solidFill>
                        </a:rPr>
                        <a:t>Faça
Discípulos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0606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Indo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Batizando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b="1"/>
                        <a:t>Ensinando a Obedecer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129">
                <a:tc>
                  <a:txBody>
                    <a:bodyPr/>
                    <a:lstStyle/>
                    <a:p>
                      <a:r>
                        <a:rPr sz="2000" b="1"/>
                        <a:t>Etapas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Evangelismo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Consolidação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/>
                        <a:t>Discipulado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2129">
                <a:tc rowSpan="3">
                  <a:txBody>
                    <a:bodyPr/>
                    <a:lstStyle/>
                    <a:p>
                      <a:r>
                        <a:rPr sz="2000" b="1"/>
                        <a:t>Passos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1. Evangelismo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 spc="-100"/>
                        <a:t>4. Primeiro Contato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7. Discipulado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2129">
                <a:tc v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2. Apelo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5. Consolidação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8. Treinamento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2129">
                <a:tc v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3. Decisão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6. Batismo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000"/>
                        <a:t>9. Envio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2129">
                <a:tc>
                  <a:txBody>
                    <a:bodyPr/>
                    <a:lstStyle/>
                    <a:p>
                      <a:r>
                        <a:rPr sz="2000" b="1"/>
                        <a:t>Resultados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Ficha de Decisão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Membresia da Igreja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000" b="1"/>
                        <a:t>Liderança de Célula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74D9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Ide por todo o mundo, pregai o evangelho a toda criatura. (marcos 16-15).mp4" descr="Ide por todo o mundo, pregai o evangelho a toda criatura. (marcos 16-15)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8771" y="100559"/>
            <a:ext cx="8786460" cy="494238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131" fill="hold"/>
                                        <p:tgtEl>
                                          <p:spTgt spid="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74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25400" rotWithShape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rotWithShape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Apresentação na tela (16:9)</PresentationFormat>
  <Slides>19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0" baseType="lpstr">
      <vt:lpstr>Adjacency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Leidivone Caetano</cp:lastModifiedBy>
  <cp:revision>1</cp:revision>
  <dcterms:modified xsi:type="dcterms:W3CDTF">2023-05-10T09:29:23Z</dcterms:modified>
</cp:coreProperties>
</file>